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12"/>
  </p:notesMasterIdLst>
  <p:sldIdLst>
    <p:sldId id="355" r:id="rId5"/>
    <p:sldId id="356" r:id="rId6"/>
    <p:sldId id="351" r:id="rId7"/>
    <p:sldId id="357" r:id="rId8"/>
    <p:sldId id="358" r:id="rId9"/>
    <p:sldId id="359" r:id="rId10"/>
    <p:sldId id="3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6" autoAdjust="0"/>
  </p:normalViewPr>
  <p:slideViewPr>
    <p:cSldViewPr snapToGrid="0">
      <p:cViewPr>
        <p:scale>
          <a:sx n="100" d="100"/>
          <a:sy n="100" d="100"/>
        </p:scale>
        <p:origin x="258" y="342"/>
      </p:cViewPr>
      <p:guideLst>
        <p:guide orient="horz" pos="3672"/>
        <p:guide pos="3840"/>
      </p:guideLst>
    </p:cSldViewPr>
  </p:slideViewPr>
  <p:outlineViewPr>
    <p:cViewPr>
      <p:scale>
        <a:sx n="33" d="100"/>
        <a:sy n="33" d="100"/>
      </p:scale>
      <p:origin x="0" y="-10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3/14/2023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158847" cy="58248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 dirty="0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jpeg"/><Relationship Id="rId7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2F255-ADFB-EC97-A575-E132CBA4F3A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D7284DD-1723-B692-AF49-AC68AFFB8F76}"/>
              </a:ext>
            </a:extLst>
          </p:cNvPr>
          <p:cNvSpPr txBox="1">
            <a:spLocks/>
          </p:cNvSpPr>
          <p:nvPr/>
        </p:nvSpPr>
        <p:spPr>
          <a:xfrm>
            <a:off x="1028700" y="-357183"/>
            <a:ext cx="9885392" cy="2113466"/>
          </a:xfrm>
          <a:prstGeom prst="rect">
            <a:avLst/>
          </a:prstGeom>
        </p:spPr>
        <p:txBody>
          <a:bodyPr lIns="0" tIns="0" rIns="0" bIns="0"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BIM-enabled AR Retrofit Training [WORKING TITLE]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BF5CA1C-0C2A-54FF-675D-EAB063394FDE}"/>
              </a:ext>
            </a:extLst>
          </p:cNvPr>
          <p:cNvSpPr txBox="1">
            <a:spLocks/>
          </p:cNvSpPr>
          <p:nvPr/>
        </p:nvSpPr>
        <p:spPr>
          <a:xfrm>
            <a:off x="1028700" y="2141607"/>
            <a:ext cx="7806047" cy="63862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ISMAR2023</a:t>
            </a:r>
          </a:p>
          <a:p>
            <a:r>
              <a:rPr lang="en-US" sz="1800" dirty="0"/>
              <a:t>Submission ID: 1015</a:t>
            </a:r>
          </a:p>
          <a:p>
            <a:endParaRPr lang="en-US" sz="1800" dirty="0"/>
          </a:p>
        </p:txBody>
      </p:sp>
      <p:pic>
        <p:nvPicPr>
          <p:cNvPr id="11" name="Picture 10" descr="A person wearing headphones&#10;&#10;Description automatically generated with low confidence">
            <a:extLst>
              <a:ext uri="{FF2B5EF4-FFF2-40B4-BE49-F238E27FC236}">
                <a16:creationId xmlns:a16="http://schemas.microsoft.com/office/drawing/2014/main" id="{9C9E9A73-1D87-82A2-A8EB-92004FA1A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17" y="2842953"/>
            <a:ext cx="9906166" cy="363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099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5A91C97C-CCFB-531F-71BA-A9BC78B415B2}"/>
              </a:ext>
            </a:extLst>
          </p:cNvPr>
          <p:cNvSpPr/>
          <p:nvPr/>
        </p:nvSpPr>
        <p:spPr>
          <a:xfrm>
            <a:off x="523548" y="1296394"/>
            <a:ext cx="11197619" cy="109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17" name="Content Placeholder 16" descr="A person taking a selfie&#10;&#10;Description automatically generated with medium confidence">
            <a:extLst>
              <a:ext uri="{FF2B5EF4-FFF2-40B4-BE49-F238E27FC236}">
                <a16:creationId xmlns:a16="http://schemas.microsoft.com/office/drawing/2014/main" id="{C6C43DD0-DC49-3426-8D69-65D7712379E2}"/>
              </a:ext>
            </a:extLst>
          </p:cNvPr>
          <p:cNvPicPr>
            <a:picLocks noGrp="1" noChangeAspect="1"/>
          </p:cNvPicPr>
          <p:nvPr>
            <p:ph sz="half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268" y="3265409"/>
            <a:ext cx="3729899" cy="2476239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6489A0B-0928-0C12-6E89-2DAE03E92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51110"/>
            <a:ext cx="7810500" cy="645284"/>
          </a:xfrm>
        </p:spPr>
        <p:txBody>
          <a:bodyPr/>
          <a:lstStyle/>
          <a:p>
            <a:r>
              <a:rPr lang="en-US" dirty="0"/>
              <a:t>Premise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80D04B-74D5-E346-7B7C-BE20E2226B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3548" y="2475761"/>
            <a:ext cx="3173184" cy="645284"/>
          </a:xfrm>
        </p:spPr>
        <p:txBody>
          <a:bodyPr anchor="ctr"/>
          <a:lstStyle/>
          <a:p>
            <a:pPr algn="ctr"/>
            <a:r>
              <a:rPr lang="en-US" sz="2400" b="0" i="1" dirty="0"/>
              <a:t>Retrofitting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10EE56C-31F3-7A8F-D5DC-1637C7DA680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88732" y="2475761"/>
            <a:ext cx="3115409" cy="645284"/>
          </a:xfrm>
        </p:spPr>
        <p:txBody>
          <a:bodyPr anchor="ctr"/>
          <a:lstStyle/>
          <a:p>
            <a:pPr algn="ctr"/>
            <a:r>
              <a:rPr lang="en-US" sz="2400" b="0" i="1" dirty="0"/>
              <a:t>Building Information Modeling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9E7A45C-C6D0-1799-ED4F-3058BC7D9B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51540" y="2475761"/>
            <a:ext cx="3115409" cy="645284"/>
          </a:xfrm>
        </p:spPr>
        <p:txBody>
          <a:bodyPr anchor="ctr"/>
          <a:lstStyle/>
          <a:p>
            <a:pPr algn="ctr"/>
            <a:r>
              <a:rPr lang="en-US" sz="2400" b="0" i="1" dirty="0"/>
              <a:t>Augmented Reality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F1CA4-64A1-9821-7DA1-40F374FD2D7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7AEA9-E80B-DC8F-AE11-D87B37006C3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90F3A-06FA-425A-5EAA-8B63E045AB3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5" name="Content Placeholder 14" descr="A picture containing text, wall&#10;&#10;Description automatically generated">
            <a:extLst>
              <a:ext uri="{FF2B5EF4-FFF2-40B4-BE49-F238E27FC236}">
                <a16:creationId xmlns:a16="http://schemas.microsoft.com/office/drawing/2014/main" id="{F2F783C5-BDFC-B0A5-784A-E27DA5F0C35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95" y="3262010"/>
            <a:ext cx="3729898" cy="2476238"/>
          </a:xfrm>
        </p:spPr>
      </p:pic>
      <p:pic>
        <p:nvPicPr>
          <p:cNvPr id="1026" name="Picture 2" descr="Rhinoceros 3D Logo PNG Vector (AI) Free Download">
            <a:extLst>
              <a:ext uri="{FF2B5EF4-FFF2-40B4-BE49-F238E27FC236}">
                <a16:creationId xmlns:a16="http://schemas.microsoft.com/office/drawing/2014/main" id="{970A3E41-C315-E421-6415-345FF256B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861" y="3279801"/>
            <a:ext cx="1295576" cy="129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rkstations for Autodesk Revit | Puget Systems">
            <a:extLst>
              <a:ext uri="{FF2B5EF4-FFF2-40B4-BE49-F238E27FC236}">
                <a16:creationId xmlns:a16="http://schemas.microsoft.com/office/drawing/2014/main" id="{3D736159-70EA-4D9D-1A45-07435DC25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1564" y="3269498"/>
            <a:ext cx="1321569" cy="132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157F501-32BF-EB17-83E6-A63A7D6473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247" b="87040" l="25099" r="67280">
                        <a14:foregroundMark x1="26982" y1="12287" x2="25887" y2="11929"/>
                        <a14:foregroundMark x1="29041" y1="12960" x2="27241" y2="12372"/>
                        <a14:foregroundMark x1="35348" y1="15022" x2="29041" y2="12960"/>
                        <a14:foregroundMark x1="25871" y1="12960" x2="25099" y2="64212"/>
                        <a14:foregroundMark x1="25887" y1="11929" x2="25871" y2="12960"/>
                        <a14:foregroundMark x1="53614" y1="80118" x2="65309" y2="87187"/>
                        <a14:foregroundMark x1="65309" y1="87187" x2="67280" y2="31811"/>
                        <a14:foregroundMark x1="25756" y1="8247" x2="25756" y2="8247"/>
                        <a14:backgroundMark x1="32457" y1="31222" x2="33114" y2="46244"/>
                        <a14:backgroundMark x1="42970" y1="45361" x2="43890" y2="49337"/>
                        <a14:backgroundMark x1="43758" y1="27393" x2="43758" y2="27393"/>
                        <a14:backgroundMark x1="51117" y1="56259" x2="51117" y2="56259"/>
                        <a14:backgroundMark x1="49540" y1="31664" x2="49540" y2="31664"/>
                        <a14:backgroundMark x1="27595" y1="62150" x2="27595" y2="62150"/>
                        <a14:backgroundMark x1="30618" y1="57585" x2="30618" y2="57585"/>
                        <a14:backgroundMark x1="42970" y1="64507" x2="42970" y2="64507"/>
                        <a14:backgroundMark x1="42444" y1="70398" x2="42444" y2="70398"/>
                        <a14:backgroundMark x1="44284" y1="61708" x2="44284" y2="61708"/>
                        <a14:backgroundMark x1="50854" y1="65096" x2="50854" y2="65096"/>
                        <a14:backgroundMark x1="50066" y1="69072" x2="50066" y2="69072"/>
                        <a14:backgroundMark x1="50197" y1="72901" x2="50197" y2="72901"/>
                        <a14:backgroundMark x1="59396" y1="79087" x2="59396" y2="79087"/>
                        <a14:backgroundMark x1="59264" y1="74374" x2="59264" y2="74374"/>
                        <a14:backgroundMark x1="27858" y1="12960" x2="27858" y2="12960"/>
                        <a14:backgroundMark x1="27464" y1="12960" x2="27070" y2="12518"/>
                      </a14:backgroundRemoval>
                    </a14:imgEffect>
                  </a14:imgLayer>
                </a14:imgProps>
              </a:ext>
            </a:extLst>
          </a:blip>
          <a:srcRect l="21102" t="5671" r="29776" b="8750"/>
          <a:stretch/>
        </p:blipFill>
        <p:spPr>
          <a:xfrm>
            <a:off x="6136149" y="4700241"/>
            <a:ext cx="1156984" cy="1798534"/>
          </a:xfrm>
          <a:prstGeom prst="rect">
            <a:avLst/>
          </a:prstGeom>
        </p:spPr>
      </p:pic>
      <p:pic>
        <p:nvPicPr>
          <p:cNvPr id="23" name="Picture 22" descr="A picture containing text&#10;&#10;Description automatically generated">
            <a:extLst>
              <a:ext uri="{FF2B5EF4-FFF2-40B4-BE49-F238E27FC236}">
                <a16:creationId xmlns:a16="http://schemas.microsoft.com/office/drawing/2014/main" id="{E8850080-BDF2-6A91-0414-B952763B34B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6" t="8352" r="28835" b="15849"/>
          <a:stretch/>
        </p:blipFill>
        <p:spPr>
          <a:xfrm>
            <a:off x="4658027" y="4658445"/>
            <a:ext cx="1156984" cy="1712715"/>
          </a:xfrm>
          <a:prstGeom prst="rect">
            <a:avLst/>
          </a:prstGeom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C8FE39FE-B8F8-4528-414F-C7A807DACE62}"/>
              </a:ext>
            </a:extLst>
          </p:cNvPr>
          <p:cNvSpPr/>
          <p:nvPr/>
        </p:nvSpPr>
        <p:spPr>
          <a:xfrm>
            <a:off x="685799" y="1606453"/>
            <a:ext cx="10344151" cy="789930"/>
          </a:xfrm>
          <a:prstGeom prst="rightArrow">
            <a:avLst>
              <a:gd name="adj1" fmla="val 50000"/>
              <a:gd name="adj2" fmla="val 14960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Augmenting and displaying BIM data during retrofitting training</a:t>
            </a:r>
          </a:p>
        </p:txBody>
      </p:sp>
    </p:spTree>
    <p:extLst>
      <p:ext uri="{BB962C8B-B14F-4D97-AF65-F5344CB8AC3E}">
        <p14:creationId xmlns:p14="http://schemas.microsoft.com/office/powerpoint/2010/main" val="3117018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1" y="2286000"/>
            <a:ext cx="3771900" cy="645284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i="1" dirty="0">
                <a:cs typeface="Calibri"/>
              </a:rPr>
              <a:t>“What are they doing?”</a:t>
            </a:r>
            <a:endParaRPr lang="en-US" i="1" dirty="0"/>
          </a:p>
          <a:p>
            <a:endParaRPr lang="en-US" i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A124B539-845E-1B46-BFB4-F7F305065C31}"/>
              </a:ext>
            </a:extLst>
          </p:cNvPr>
          <p:cNvSpPr txBox="1">
            <a:spLocks/>
          </p:cNvSpPr>
          <p:nvPr/>
        </p:nvSpPr>
        <p:spPr>
          <a:xfrm>
            <a:off x="7048501" y="2286000"/>
            <a:ext cx="3771900" cy="645284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i="1" dirty="0">
                <a:cs typeface="Calibri"/>
              </a:rPr>
              <a:t>Groups</a:t>
            </a:r>
            <a:endParaRPr lang="en-US" i="1" dirty="0"/>
          </a:p>
          <a:p>
            <a:endParaRPr lang="en-US" i="1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368E3D-570E-266D-8FE5-DE6097F56809}"/>
              </a:ext>
            </a:extLst>
          </p:cNvPr>
          <p:cNvSpPr/>
          <p:nvPr/>
        </p:nvSpPr>
        <p:spPr>
          <a:xfrm>
            <a:off x="752478" y="3462337"/>
            <a:ext cx="1504950" cy="1476375"/>
          </a:xfrm>
          <a:prstGeom prst="rect">
            <a:avLst/>
          </a:prstGeom>
          <a:noFill/>
          <a:ln w="57150">
            <a:solidFill>
              <a:schemeClr val="bg1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23EAD58-9C5F-AF65-61A4-774582CA3528}"/>
              </a:ext>
            </a:extLst>
          </p:cNvPr>
          <p:cNvSpPr/>
          <p:nvPr/>
        </p:nvSpPr>
        <p:spPr>
          <a:xfrm>
            <a:off x="2091931" y="3948184"/>
            <a:ext cx="1504950" cy="1476375"/>
          </a:xfrm>
          <a:prstGeom prst="rect">
            <a:avLst/>
          </a:prstGeom>
          <a:noFill/>
          <a:ln w="57150">
            <a:solidFill>
              <a:schemeClr val="bg1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9F0022-FC6B-A6B4-1FE3-DB649ABF4FAA}"/>
              </a:ext>
            </a:extLst>
          </p:cNvPr>
          <p:cNvSpPr/>
          <p:nvPr/>
        </p:nvSpPr>
        <p:spPr>
          <a:xfrm>
            <a:off x="3326609" y="3209996"/>
            <a:ext cx="1504950" cy="1476375"/>
          </a:xfrm>
          <a:prstGeom prst="rect">
            <a:avLst/>
          </a:prstGeom>
          <a:noFill/>
          <a:ln w="57150">
            <a:solidFill>
              <a:schemeClr val="bg1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D30CB7-7322-95E8-40DC-99B401765726}"/>
              </a:ext>
            </a:extLst>
          </p:cNvPr>
          <p:cNvSpPr/>
          <p:nvPr/>
        </p:nvSpPr>
        <p:spPr>
          <a:xfrm>
            <a:off x="7307580" y="3188529"/>
            <a:ext cx="1504950" cy="1476375"/>
          </a:xfrm>
          <a:prstGeom prst="rect">
            <a:avLst/>
          </a:prstGeom>
          <a:noFill/>
          <a:ln w="57150">
            <a:solidFill>
              <a:schemeClr val="bg1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F37704-83FB-ECF8-AF50-6911FE4F76C4}"/>
              </a:ext>
            </a:extLst>
          </p:cNvPr>
          <p:cNvSpPr/>
          <p:nvPr/>
        </p:nvSpPr>
        <p:spPr>
          <a:xfrm>
            <a:off x="9183627" y="3188528"/>
            <a:ext cx="1504950" cy="1476375"/>
          </a:xfrm>
          <a:prstGeom prst="rect">
            <a:avLst/>
          </a:prstGeom>
          <a:noFill/>
          <a:ln w="57150">
            <a:solidFill>
              <a:schemeClr val="bg1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77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F455511C-7A61-214A-DE3D-BCF4C14BFBD1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4F88AB8-06F7-C12B-71E8-0D7D688A1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C377B-F89F-1A34-7B45-E45490A6226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EBBF4-E013-F18C-5313-EFFF3AD040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0E468-ED85-4583-3C51-17DD51979D7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680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4DE7EE3-2D04-CB74-4CFA-EFCE8D8FA7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4F88AB8-06F7-C12B-71E8-0D7D688A1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C377B-F89F-1A34-7B45-E45490A6226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EBBF4-E013-F18C-5313-EFFF3AD040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0E468-ED85-4583-3C51-17DD51979D7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57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F67EB933-5C4F-754F-3390-1F94033EF2F9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139C961-8421-18F9-CEEA-B55026EF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02B28-1CBE-F8C3-1F24-E480E2F8B73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6DEBD-48B0-F1BE-102E-BDBEBCB057A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88ADB-8CA5-8C40-8144-677E591CD8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28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F6BA61-E334-C919-C226-4C43FA06B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5D244707-5615-DF7A-6EBC-11A057F46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81C93-24A4-EAD7-68B8-15EDF62C3D5D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669588" y="6292850"/>
            <a:ext cx="1522412" cy="182563"/>
          </a:xfrm>
        </p:spPr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1EB34-CFA1-1BD6-29F0-69465A1E0800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10728325" y="6294438"/>
            <a:ext cx="1463675" cy="1825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BD3FC-B6C3-0090-EE89-D737A69F4ED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79250" y="6292850"/>
            <a:ext cx="412750" cy="182563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06463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975AF8-B1C6-436B-A274-2C3ADC779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24273A0-A4DF-47AA-BF1F-8758123399CE}">
  <ds:schemaRefs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57</TotalTime>
  <Words>84</Words>
  <Application>Microsoft Office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Nova</vt:lpstr>
      <vt:lpstr>Calibri</vt:lpstr>
      <vt:lpstr>Wingdings</vt:lpstr>
      <vt:lpstr>Theme1</vt:lpstr>
      <vt:lpstr>PowerPoint Presentation</vt:lpstr>
      <vt:lpstr>Premise</vt:lpstr>
      <vt:lpstr>Study Design</vt:lpstr>
      <vt:lpstr>Hypotheses</vt:lpstr>
      <vt:lpstr>Measures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Annual Review</dc:title>
  <dc:creator>John Sermarini</dc:creator>
  <cp:lastModifiedBy>John Sermarini</cp:lastModifiedBy>
  <cp:revision>6</cp:revision>
  <dcterms:created xsi:type="dcterms:W3CDTF">2023-03-14T22:44:14Z</dcterms:created>
  <dcterms:modified xsi:type="dcterms:W3CDTF">2023-03-14T23:41:28Z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